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59" r:id="rId4"/>
    <p:sldId id="260" r:id="rId5"/>
    <p:sldId id="263" r:id="rId6"/>
    <p:sldId id="26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9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D1BB-41C7-40A4-B647-05AE2199BA85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16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D1BB-41C7-40A4-B647-05AE2199BA85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36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D1BB-41C7-40A4-B647-05AE2199BA85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14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D1BB-41C7-40A4-B647-05AE2199BA85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77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D1BB-41C7-40A4-B647-05AE2199BA85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62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D1BB-41C7-40A4-B647-05AE2199BA85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03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D1BB-41C7-40A4-B647-05AE2199BA85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092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D1BB-41C7-40A4-B647-05AE2199BA85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32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D1BB-41C7-40A4-B647-05AE2199BA85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46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D1BB-41C7-40A4-B647-05AE2199BA85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1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D1BB-41C7-40A4-B647-05AE2199BA85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05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AD1BB-41C7-40A4-B647-05AE2199BA85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59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3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11" Type="http://schemas.openxmlformats.org/officeDocument/2006/relationships/image" Target="../media/image13.png"/><Relationship Id="rId5" Type="http://schemas.openxmlformats.org/officeDocument/2006/relationships/image" Target="../media/image17.emf"/><Relationship Id="rId10" Type="http://schemas.openxmlformats.org/officeDocument/2006/relationships/image" Target="../media/image21.png"/><Relationship Id="rId4" Type="http://schemas.openxmlformats.org/officeDocument/2006/relationships/image" Target="../media/image16.emf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48179" y="2069929"/>
            <a:ext cx="10610419" cy="264072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Организационная схема </a:t>
            </a:r>
            <a:r>
              <a:rPr lang="ru-RU" sz="3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функционирования Белорусской интегрированной </a:t>
            </a:r>
            <a:r>
              <a:rPr lang="ru-RU" sz="36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сервисно</a:t>
            </a:r>
            <a:r>
              <a:rPr lang="ru-RU" sz="3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-расчетной системы </a:t>
            </a:r>
            <a:r>
              <a:rPr lang="ru-RU" sz="3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(БИСРС) и ее компоненты</a:t>
            </a:r>
            <a:r>
              <a:rPr lang="ru-RU" sz="4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/>
            </a:r>
            <a:br>
              <a:rPr lang="ru-RU" sz="4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endParaRPr lang="ru-RU" sz="40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10509" y="5452012"/>
            <a:ext cx="11285757" cy="105157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Докладчик: заместитель начальника управления стратегического развития </a:t>
            </a:r>
            <a:r>
              <a:rPr lang="ru-RU" sz="18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Министерства </a:t>
            </a:r>
            <a:r>
              <a:rPr lang="ru-RU" sz="1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связи и информатизации </a:t>
            </a:r>
          </a:p>
          <a:p>
            <a:pPr marL="0" indent="0" algn="r">
              <a:buNone/>
            </a:pPr>
            <a: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Василенко Александр Николаевич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782" y="390640"/>
            <a:ext cx="30003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0" name="Скругленный прямоугольник 79"/>
          <p:cNvSpPr/>
          <p:nvPr/>
        </p:nvSpPr>
        <p:spPr>
          <a:xfrm>
            <a:off x="210669" y="1185333"/>
            <a:ext cx="6901331" cy="4351867"/>
          </a:xfrm>
          <a:prstGeom prst="roundRect">
            <a:avLst>
              <a:gd name="adj" fmla="val 9656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1018505"/>
            <a:r>
              <a:rPr lang="ru-RU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Идентификационная карта (</a:t>
            </a:r>
            <a:r>
              <a:rPr lang="en-US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ID-</a:t>
            </a:r>
            <a:r>
              <a:rPr lang="ru-RU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карта)</a:t>
            </a:r>
            <a:endParaRPr lang="ru-RU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8" name="Скругленный прямоугольник 147"/>
          <p:cNvSpPr/>
          <p:nvPr/>
        </p:nvSpPr>
        <p:spPr>
          <a:xfrm>
            <a:off x="379608" y="1827489"/>
            <a:ext cx="3085936" cy="3498044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1270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018505"/>
            <a:r>
              <a:rPr lang="ru-RU" sz="1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Группы данных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1 - идентификационный номер;</a:t>
            </a:r>
            <a:endParaRPr lang="ru-RU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2 - код </a:t>
            </a: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страны, тип документа, номер ID-карты, дата выпуска, срок действия, код органа выдавшего документ, гражданство, место </a:t>
            </a:r>
            <a:r>
              <a:rPr lang="ru-RU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рождения;</a:t>
            </a:r>
            <a:endParaRPr lang="ru-RU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3 - ФИО;</a:t>
            </a:r>
            <a:endParaRPr lang="ru-RU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4 - дата рождения;</a:t>
            </a:r>
            <a:endParaRPr lang="ru-RU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 – пол</a:t>
            </a:r>
            <a:r>
              <a:rPr lang="ru-R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ctr" defTabSz="1018505"/>
            <a:endParaRPr lang="ru-RU" sz="9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0" name="Скругленный прямоугольник 139"/>
          <p:cNvSpPr/>
          <p:nvPr/>
        </p:nvSpPr>
        <p:spPr>
          <a:xfrm>
            <a:off x="3597468" y="1827489"/>
            <a:ext cx="1613075" cy="3498044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1270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018505"/>
            <a:r>
              <a:rPr lang="ru-RU" sz="12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Выработка электронно-цифровой подписи</a:t>
            </a:r>
            <a:endParaRPr lang="ru-RU" sz="12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75733" y="4859867"/>
            <a:ext cx="2722226" cy="342262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PIN1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– 6 цифр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5342467" y="1827489"/>
            <a:ext cx="1593326" cy="3498044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1270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018505"/>
            <a:r>
              <a:rPr lang="ru-RU" sz="1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Данные в международном формате </a:t>
            </a:r>
            <a:r>
              <a:rPr lang="en-US" sz="1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ICAO</a:t>
            </a:r>
            <a:endParaRPr lang="ru-RU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3765053" y="4605867"/>
            <a:ext cx="1277905" cy="596262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PIN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2 - </a:t>
            </a:r>
          </a:p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7 цифр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Picture 8" descr="ИКАО (логотип) — Мегаэнциклопедия Кирилла и Мефодия — медиаобъек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929" y="4178050"/>
            <a:ext cx="1250402" cy="102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91" y="3203992"/>
            <a:ext cx="745037" cy="74503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-4656"/>
            <a:ext cx="12192000" cy="389467"/>
          </a:xfrm>
          <a:prstGeom prst="rect">
            <a:avLst/>
          </a:prstGeom>
          <a:solidFill>
            <a:srgbClr val="449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TextBox 47"/>
          <p:cNvSpPr txBox="1"/>
          <p:nvPr/>
        </p:nvSpPr>
        <p:spPr>
          <a:xfrm>
            <a:off x="379608" y="-7498"/>
            <a:ext cx="11541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0" i="0" u="none" strike="noStrike" baseline="0" dirty="0" smtClean="0">
                <a:solidFill>
                  <a:schemeClr val="bg1"/>
                </a:solidFill>
                <a:latin typeface="Arial" panose="020B0604020202020204" pitchFamily="34" charset="0"/>
              </a:rPr>
              <a:t>БЕЛОРУССКАЯ ИНТЕГРИРОВАННАЯ СЕРВИСНО-РАСЧЕТНАЯ СИСТЕМА </a:t>
            </a:r>
            <a:endParaRPr lang="ru-R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Рисунок 16" descr="O:\ДГиМ\Кулагина\LICO.tif"/>
          <p:cNvPicPr/>
          <p:nvPr/>
        </p:nvPicPr>
        <p:blipFill rotWithShape="1">
          <a:blip r:embed="rId5" cstate="print"/>
          <a:srcRect l="2217" t="5446" r="3328" b="5301"/>
          <a:stretch/>
        </p:blipFill>
        <p:spPr bwMode="auto">
          <a:xfrm>
            <a:off x="7603067" y="1075266"/>
            <a:ext cx="4191000" cy="268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O:\ДГиМ\Кулагина\OBOROT.tif"/>
          <p:cNvPicPr/>
          <p:nvPr/>
        </p:nvPicPr>
        <p:blipFill rotWithShape="1">
          <a:blip r:embed="rId6" cstate="print"/>
          <a:srcRect l="2796" t="5625" r="2790" b="6061"/>
          <a:stretch/>
        </p:blipFill>
        <p:spPr bwMode="auto">
          <a:xfrm>
            <a:off x="7620002" y="3735598"/>
            <a:ext cx="417406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06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49" name="Скругленный прямоугольник 148"/>
          <p:cNvSpPr/>
          <p:nvPr/>
        </p:nvSpPr>
        <p:spPr>
          <a:xfrm>
            <a:off x="7277981" y="928509"/>
            <a:ext cx="1832990" cy="5507808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1270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defTabSz="1018505"/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Общегосударственная автоматизированная информационная система</a:t>
            </a:r>
          </a:p>
          <a:p>
            <a:pPr algn="ctr" defTabSz="1018505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ОАИС</a:t>
            </a:r>
            <a:endParaRPr lang="ru-RU" sz="14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53" name="Рисунок 25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r="13428"/>
          <a:stretch/>
        </p:blipFill>
        <p:spPr>
          <a:xfrm>
            <a:off x="7315200" y="4892418"/>
            <a:ext cx="1769534" cy="1404292"/>
          </a:xfrm>
          <a:prstGeom prst="rect">
            <a:avLst/>
          </a:prstGeom>
        </p:spPr>
      </p:pic>
      <p:pic>
        <p:nvPicPr>
          <p:cNvPr id="2056" name="Picture 8" descr="ИКАО (логотип) — Мегаэнциклопедия Кирилла и Мефодия — медиаобъек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547" y="4284866"/>
            <a:ext cx="1250402" cy="102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" name="Скругленный прямоугольник 222"/>
          <p:cNvSpPr/>
          <p:nvPr/>
        </p:nvSpPr>
        <p:spPr>
          <a:xfrm>
            <a:off x="9479138" y="2370661"/>
            <a:ext cx="2451468" cy="594529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1270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ГИС(Р) «Единый государственный регистр юридических лиц и индивидуальных предпринимателей»</a:t>
            </a:r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254204" y="3945939"/>
            <a:ext cx="2461631" cy="144845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1270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1018505"/>
            <a:r>
              <a:rPr lang="en-US" sz="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ID-</a:t>
            </a:r>
            <a:r>
              <a:rPr lang="ru-RU" sz="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КАРТА</a:t>
            </a:r>
            <a:endParaRPr lang="ru-RU" sz="9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9" name="Скругленный прямоугольник 158"/>
          <p:cNvSpPr/>
          <p:nvPr/>
        </p:nvSpPr>
        <p:spPr>
          <a:xfrm>
            <a:off x="250448" y="5849283"/>
            <a:ext cx="2995016" cy="187461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1270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Центр персонализации</a:t>
            </a:r>
            <a:endParaRPr lang="ru-RU" sz="1200" dirty="0"/>
          </a:p>
        </p:txBody>
      </p:sp>
      <p:sp>
        <p:nvSpPr>
          <p:cNvPr id="175" name="Скругленный прямоугольник 174"/>
          <p:cNvSpPr/>
          <p:nvPr/>
        </p:nvSpPr>
        <p:spPr>
          <a:xfrm>
            <a:off x="3656000" y="5488132"/>
            <a:ext cx="3092796" cy="948185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1270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Республиканский удостоверяющий центр </a:t>
            </a:r>
          </a:p>
          <a:p>
            <a:pPr algn="ctr" defTabSz="1018505"/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Государственной системы управления открытыми 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ключами проверки электронной цифровой подписи </a:t>
            </a:r>
            <a:r>
              <a:rPr lang="ru-RU" sz="1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ГосСУОК</a:t>
            </a:r>
            <a:endParaRPr lang="ru-RU" sz="10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6" name="Скругленный прямоугольник 175"/>
          <p:cNvSpPr/>
          <p:nvPr/>
        </p:nvSpPr>
        <p:spPr>
          <a:xfrm>
            <a:off x="3591199" y="4266805"/>
            <a:ext cx="2513268" cy="1115064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1270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рограммно-техническая инфраструктура 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для выработки и распространения </a:t>
            </a:r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ключей, 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используемых для подтверждения подлинности электронных </a:t>
            </a:r>
            <a:r>
              <a:rPr lang="ru-RU" sz="1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машиносчитываемых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проездных документов </a:t>
            </a:r>
            <a:endParaRPr lang="ru-RU" sz="10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8" name="Скругленный прямоугольник 177"/>
          <p:cNvSpPr/>
          <p:nvPr/>
        </p:nvSpPr>
        <p:spPr>
          <a:xfrm>
            <a:off x="254204" y="2375112"/>
            <a:ext cx="2461631" cy="153462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1270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Считыватель</a:t>
            </a:r>
            <a:endParaRPr lang="ru-RU" sz="12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9" name="Скругленный прямоугольник 178"/>
          <p:cNvSpPr/>
          <p:nvPr/>
        </p:nvSpPr>
        <p:spPr>
          <a:xfrm>
            <a:off x="3214172" y="3673708"/>
            <a:ext cx="952139" cy="323942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1270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Клиентская программа</a:t>
            </a:r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2" name="Скругленный прямоугольник 181"/>
          <p:cNvSpPr/>
          <p:nvPr/>
        </p:nvSpPr>
        <p:spPr>
          <a:xfrm>
            <a:off x="9473639" y="5278220"/>
            <a:ext cx="2281670" cy="590159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1270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3" name="Скругленный прямоугольник 182"/>
          <p:cNvSpPr/>
          <p:nvPr/>
        </p:nvSpPr>
        <p:spPr>
          <a:xfrm>
            <a:off x="9565605" y="5344756"/>
            <a:ext cx="2281670" cy="590159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1270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4" name="Скругленный прямоугольник 183"/>
          <p:cNvSpPr/>
          <p:nvPr/>
        </p:nvSpPr>
        <p:spPr>
          <a:xfrm>
            <a:off x="9684682" y="5423544"/>
            <a:ext cx="2281670" cy="590159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1270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Государственные</a:t>
            </a:r>
          </a:p>
          <a:p>
            <a:pPr algn="ctr"/>
            <a:r>
              <a:rPr lang="ru-RU" sz="9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 иные информационные системы и ресурсы (ГИС(Р), ИС(Р))</a:t>
            </a:r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7" name="Скругленный прямоугольник 196"/>
          <p:cNvSpPr/>
          <p:nvPr/>
        </p:nvSpPr>
        <p:spPr>
          <a:xfrm>
            <a:off x="7469324" y="1960340"/>
            <a:ext cx="1463426" cy="312604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1270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Личный кабинет</a:t>
            </a:r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6" name="Скругленный прямоугольник 205"/>
          <p:cNvSpPr/>
          <p:nvPr/>
        </p:nvSpPr>
        <p:spPr>
          <a:xfrm>
            <a:off x="9512004" y="1357907"/>
            <a:ext cx="2431147" cy="613832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1270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ГИС «Регистр населения»</a:t>
            </a:r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17" name="Скругленный прямоугольник 216"/>
          <p:cNvSpPr/>
          <p:nvPr/>
        </p:nvSpPr>
        <p:spPr>
          <a:xfrm>
            <a:off x="9507262" y="4232632"/>
            <a:ext cx="2435889" cy="720797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1270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ГИС(Р) «Единый регистр граждан, имеющих льготы, права на государственную помощь и иные виды поддержки»</a:t>
            </a:r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234" name="Прямая со стрелкой 233"/>
          <p:cNvCxnSpPr/>
          <p:nvPr/>
        </p:nvCxnSpPr>
        <p:spPr>
          <a:xfrm flipV="1">
            <a:off x="3262398" y="5943013"/>
            <a:ext cx="371136" cy="1"/>
          </a:xfrm>
          <a:prstGeom prst="bentConnector3">
            <a:avLst>
              <a:gd name="adj1" fmla="val 50000"/>
            </a:avLst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7" name="Прямая со стрелкой 236"/>
          <p:cNvCxnSpPr/>
          <p:nvPr/>
        </p:nvCxnSpPr>
        <p:spPr>
          <a:xfrm flipH="1">
            <a:off x="383496" y="4156512"/>
            <a:ext cx="5156" cy="1654482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1" name="Прямая со стрелкой 223"/>
          <p:cNvCxnSpPr/>
          <p:nvPr/>
        </p:nvCxnSpPr>
        <p:spPr>
          <a:xfrm>
            <a:off x="9095304" y="1620705"/>
            <a:ext cx="392163" cy="133648"/>
          </a:xfrm>
          <a:prstGeom prst="bentConnector3">
            <a:avLst>
              <a:gd name="adj1" fmla="val 50000"/>
            </a:avLst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6" name="Скругленный прямоугольник 245"/>
          <p:cNvSpPr/>
          <p:nvPr/>
        </p:nvSpPr>
        <p:spPr>
          <a:xfrm>
            <a:off x="9470820" y="3331166"/>
            <a:ext cx="2459785" cy="563317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1270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ГИС(Р) </a:t>
            </a: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«Регистрационный учет»</a:t>
            </a:r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248" name="Прямая со стрелкой 223"/>
          <p:cNvCxnSpPr/>
          <p:nvPr/>
        </p:nvCxnSpPr>
        <p:spPr>
          <a:xfrm>
            <a:off x="9124562" y="2557177"/>
            <a:ext cx="300734" cy="192849"/>
          </a:xfrm>
          <a:prstGeom prst="bentConnector3">
            <a:avLst>
              <a:gd name="adj1" fmla="val 50000"/>
            </a:avLst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9" name="Прямая со стрелкой 223"/>
          <p:cNvCxnSpPr>
            <a:endCxn id="246" idx="1"/>
          </p:cNvCxnSpPr>
          <p:nvPr/>
        </p:nvCxnSpPr>
        <p:spPr>
          <a:xfrm>
            <a:off x="9119842" y="3475830"/>
            <a:ext cx="350978" cy="136995"/>
          </a:xfrm>
          <a:prstGeom prst="bentConnector3">
            <a:avLst>
              <a:gd name="adj1" fmla="val 50000"/>
            </a:avLst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4" name="Прямая со стрелкой 223"/>
          <p:cNvCxnSpPr/>
          <p:nvPr/>
        </p:nvCxnSpPr>
        <p:spPr>
          <a:xfrm>
            <a:off x="9102909" y="4460860"/>
            <a:ext cx="392162" cy="166900"/>
          </a:xfrm>
          <a:prstGeom prst="bentConnector3">
            <a:avLst>
              <a:gd name="adj1" fmla="val 50000"/>
            </a:avLst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8" name="Прямая со стрелкой 223"/>
          <p:cNvCxnSpPr>
            <a:endCxn id="182" idx="1"/>
          </p:cNvCxnSpPr>
          <p:nvPr/>
        </p:nvCxnSpPr>
        <p:spPr>
          <a:xfrm>
            <a:off x="9126312" y="5466231"/>
            <a:ext cx="347327" cy="107069"/>
          </a:xfrm>
          <a:prstGeom prst="bentConnector3">
            <a:avLst>
              <a:gd name="adj1" fmla="val 50000"/>
            </a:avLst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Прямая со стрелкой 225"/>
          <p:cNvCxnSpPr/>
          <p:nvPr/>
        </p:nvCxnSpPr>
        <p:spPr>
          <a:xfrm rot="10800000" flipV="1">
            <a:off x="6772101" y="6011209"/>
            <a:ext cx="421950" cy="1"/>
          </a:xfrm>
          <a:prstGeom prst="bentConnector3">
            <a:avLst>
              <a:gd name="adj1" fmla="val 50000"/>
            </a:avLst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0" name="Скругленный прямоугольник 159"/>
          <p:cNvSpPr/>
          <p:nvPr/>
        </p:nvSpPr>
        <p:spPr>
          <a:xfrm>
            <a:off x="4199440" y="1328586"/>
            <a:ext cx="1813175" cy="801847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1270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</a:rPr>
              <a:t>ГИС(АРМ) в котором работает должностное лицо</a:t>
            </a:r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>
            <a:off x="6021082" y="1737976"/>
            <a:ext cx="1223035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Новые разработки: Считыватели универсальные (СУ-1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9" t="14093" r="19699" b="20945"/>
          <a:stretch/>
        </p:blipFill>
        <p:spPr bwMode="auto">
          <a:xfrm rot="5400000">
            <a:off x="731361" y="482582"/>
            <a:ext cx="1514814" cy="221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Белорусская ID-карта заменит паспорт в 2019 году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1" b="48059"/>
          <a:stretch/>
        </p:blipFill>
        <p:spPr bwMode="auto">
          <a:xfrm>
            <a:off x="448805" y="2603929"/>
            <a:ext cx="2156732" cy="128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81" y="2702823"/>
            <a:ext cx="969476" cy="969476"/>
          </a:xfrm>
          <a:prstGeom prst="rect">
            <a:avLst/>
          </a:prstGeom>
        </p:spPr>
      </p:pic>
      <p:cxnSp>
        <p:nvCxnSpPr>
          <p:cNvPr id="84" name="Прямая со стрелкой 83"/>
          <p:cNvCxnSpPr/>
          <p:nvPr/>
        </p:nvCxnSpPr>
        <p:spPr>
          <a:xfrm>
            <a:off x="383496" y="2578528"/>
            <a:ext cx="0" cy="1324884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17" y="1452803"/>
            <a:ext cx="1727240" cy="34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Скругленный прямоугольник 90"/>
          <p:cNvSpPr/>
          <p:nvPr/>
        </p:nvSpPr>
        <p:spPr>
          <a:xfrm>
            <a:off x="7655149" y="1678609"/>
            <a:ext cx="1463426" cy="231395"/>
          </a:xfrm>
          <a:prstGeom prst="roundRect">
            <a:avLst>
              <a:gd name="adj" fmla="val 9656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</a:rPr>
              <a:t>portal.gov.by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739" y="980953"/>
            <a:ext cx="1267197" cy="1267197"/>
          </a:xfrm>
          <a:prstGeom prst="rect">
            <a:avLst/>
          </a:prstGeom>
        </p:spPr>
      </p:pic>
      <p:cxnSp>
        <p:nvCxnSpPr>
          <p:cNvPr id="95" name="Прямая со стрелкой 94"/>
          <p:cNvCxnSpPr/>
          <p:nvPr/>
        </p:nvCxnSpPr>
        <p:spPr>
          <a:xfrm>
            <a:off x="2655026" y="1727232"/>
            <a:ext cx="466444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>
            <a:off x="3704902" y="2341243"/>
            <a:ext cx="0" cy="31471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7" name="Рисунок 2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824" y="1827036"/>
            <a:ext cx="2093637" cy="1800528"/>
          </a:xfrm>
          <a:prstGeom prst="rect">
            <a:avLst/>
          </a:prstGeom>
        </p:spPr>
      </p:pic>
      <p:cxnSp>
        <p:nvCxnSpPr>
          <p:cNvPr id="105" name="Прямая со стрелкой 104"/>
          <p:cNvCxnSpPr/>
          <p:nvPr/>
        </p:nvCxnSpPr>
        <p:spPr>
          <a:xfrm>
            <a:off x="4182530" y="3846460"/>
            <a:ext cx="372533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Производство платежных карт :: Банковские продукты и приложения :: Полли  Сервис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67" y="4284866"/>
            <a:ext cx="2710231" cy="143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6" name="Прямая со стрелкой 233"/>
          <p:cNvCxnSpPr/>
          <p:nvPr/>
        </p:nvCxnSpPr>
        <p:spPr>
          <a:xfrm flipV="1">
            <a:off x="3201809" y="4832352"/>
            <a:ext cx="371136" cy="1"/>
          </a:xfrm>
          <a:prstGeom prst="bentConnector3">
            <a:avLst>
              <a:gd name="adj1" fmla="val 50000"/>
            </a:avLst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6" name="Скругленный прямоугольник 185"/>
          <p:cNvSpPr/>
          <p:nvPr/>
        </p:nvSpPr>
        <p:spPr>
          <a:xfrm>
            <a:off x="4624140" y="3536606"/>
            <a:ext cx="2205845" cy="602972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1270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Единая система идентификации физических и юридических лиц</a:t>
            </a:r>
            <a:endParaRPr lang="ru-RU" sz="12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0" name="Прямая со стрелкой 119"/>
          <p:cNvCxnSpPr/>
          <p:nvPr/>
        </p:nvCxnSpPr>
        <p:spPr>
          <a:xfrm>
            <a:off x="6863853" y="3846460"/>
            <a:ext cx="372533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5" name="Рисунок 26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33" y="5589705"/>
            <a:ext cx="745037" cy="745037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0" y="-4656"/>
            <a:ext cx="12192000" cy="389467"/>
          </a:xfrm>
          <a:prstGeom prst="rect">
            <a:avLst/>
          </a:prstGeom>
          <a:solidFill>
            <a:srgbClr val="449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3" name="TextBox 47"/>
          <p:cNvSpPr txBox="1"/>
          <p:nvPr/>
        </p:nvSpPr>
        <p:spPr>
          <a:xfrm>
            <a:off x="379608" y="-7498"/>
            <a:ext cx="11541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0" i="0" u="none" strike="noStrike" baseline="0" dirty="0" smtClean="0">
                <a:solidFill>
                  <a:schemeClr val="bg1"/>
                </a:solidFill>
                <a:latin typeface="Arial" panose="020B0604020202020204" pitchFamily="34" charset="0"/>
              </a:rPr>
              <a:t>БЕЛОРУССКАЯ ИНТЕГРИРОВАННАЯ СЕРВИСНО-РАСЧЕТНАЯ СИСТЕМА </a:t>
            </a:r>
            <a:endParaRPr lang="ru-R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58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8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4" name="Picture 4" descr="https://3rim.info/uploads/posts/bel/1496512975_ecart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" r="1766" b="47882"/>
          <a:stretch/>
        </p:blipFill>
        <p:spPr bwMode="auto">
          <a:xfrm>
            <a:off x="4246511" y="530336"/>
            <a:ext cx="1100907" cy="71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2827120" y="839742"/>
            <a:ext cx="499164" cy="31961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6134414" y="785330"/>
            <a:ext cx="499165" cy="31961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8948910" y="726372"/>
            <a:ext cx="441560" cy="31961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70081" y="1241495"/>
            <a:ext cx="1322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Гражданин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6488" y="1241495"/>
            <a:ext cx="2394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Данные о гражданине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4997" y="1241495"/>
            <a:ext cx="2610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Сотрудник организации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29272" y="1241495"/>
            <a:ext cx="3188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Ввод данных в ручном режиме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84548" y="2335547"/>
            <a:ext cx="11859305" cy="3834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43164" y="1538426"/>
            <a:ext cx="2928638" cy="7566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6883" y="1556378"/>
            <a:ext cx="28449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Данных отображенных на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ID-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карте достаточно для работы и оказания услуг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10214" y="1514591"/>
            <a:ext cx="2610832" cy="7804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0404" y="1556378"/>
            <a:ext cx="26837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Визуальное сравнение данных отраженных на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ID-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карте 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64566" y="1528150"/>
            <a:ext cx="3272700" cy="7668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64936" y="1556378"/>
            <a:ext cx="33449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Предоставление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ID-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карты сотруднику организации в целях идентификации гражданина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216323" y="1511397"/>
            <a:ext cx="2706286" cy="7836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07684" y="1556378"/>
            <a:ext cx="27657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Внесение информации, визуально отображенной на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ID-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карте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587" y="437242"/>
            <a:ext cx="953510" cy="10784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3524" y="479534"/>
            <a:ext cx="1069453" cy="102500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4365" y="480064"/>
            <a:ext cx="1110710" cy="1107839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>
            <a:off x="146191" y="541612"/>
            <a:ext cx="233417" cy="37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endParaRPr lang="ru-RU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148511" y="3577490"/>
            <a:ext cx="2824898" cy="8757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Двойная стрелка вверх/вниз 32"/>
          <p:cNvSpPr/>
          <p:nvPr/>
        </p:nvSpPr>
        <p:spPr>
          <a:xfrm rot="5400000">
            <a:off x="7106572" y="2544079"/>
            <a:ext cx="393711" cy="738445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36311" y="3217014"/>
            <a:ext cx="2188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Считыватель </a:t>
            </a:r>
            <a:r>
              <a:rPr lang="en-US" dirty="0" smtClean="0"/>
              <a:t>ID</a:t>
            </a:r>
            <a:r>
              <a:rPr lang="ru-RU" dirty="0" smtClean="0"/>
              <a:t>-карт</a:t>
            </a:r>
            <a:endParaRPr lang="ru-RU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9718430" y="2439932"/>
            <a:ext cx="2222454" cy="947206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689373" y="2404258"/>
            <a:ext cx="1878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Единая система идентификации физических и юридических </a:t>
            </a:r>
            <a:r>
              <a:rPr lang="ru-RU" dirty="0" smtClean="0"/>
              <a:t>лиц</a:t>
            </a:r>
            <a:endParaRPr lang="ru-RU" dirty="0"/>
          </a:p>
        </p:txBody>
      </p:sp>
      <p:pic>
        <p:nvPicPr>
          <p:cNvPr id="38" name="Picture 44" descr="https://cdn.pixabay.com/photo/2019/10/24/08/23/lock-4573711_128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246" y="2461136"/>
            <a:ext cx="1293225" cy="95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Скругленный прямоугольник 42"/>
          <p:cNvSpPr/>
          <p:nvPr/>
        </p:nvSpPr>
        <p:spPr>
          <a:xfrm>
            <a:off x="171170" y="3567636"/>
            <a:ext cx="2631413" cy="9636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194560" y="3548367"/>
            <a:ext cx="2636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4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Данных отображенных на </a:t>
            </a:r>
            <a:r>
              <a:rPr lang="en-US" dirty="0"/>
              <a:t>ID-</a:t>
            </a:r>
            <a:r>
              <a:rPr lang="ru-RU" dirty="0"/>
              <a:t>карте недостаточно для работы и оказания услуг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076915" y="3577490"/>
            <a:ext cx="3001944" cy="8757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900266" y="3578909"/>
            <a:ext cx="3099777" cy="9235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28297" y="3548367"/>
            <a:ext cx="3043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4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Сотрудник организации входит </a:t>
            </a:r>
            <a:r>
              <a:rPr lang="ru-RU" dirty="0" smtClean="0"/>
              <a:t>со своей ЭЦП на ЕПЭУ для </a:t>
            </a:r>
            <a:r>
              <a:rPr lang="ru-RU" dirty="0"/>
              <a:t>получения недостающих сведений </a:t>
            </a:r>
            <a:r>
              <a:rPr lang="en-US" dirty="0"/>
              <a:t>ID</a:t>
            </a:r>
            <a:r>
              <a:rPr lang="ru-RU" dirty="0"/>
              <a:t>-карты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46567" y="3548367"/>
            <a:ext cx="2901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4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Гражданин прикладывает </a:t>
            </a:r>
            <a:r>
              <a:rPr lang="en-US" dirty="0"/>
              <a:t>ID</a:t>
            </a:r>
            <a:r>
              <a:rPr lang="ru-RU" dirty="0"/>
              <a:t>-карту к считывателю и вводит </a:t>
            </a:r>
            <a:r>
              <a:rPr lang="en-US" dirty="0"/>
              <a:t>PIN</a:t>
            </a:r>
            <a:r>
              <a:rPr lang="ru-RU" dirty="0"/>
              <a:t>-код</a:t>
            </a:r>
          </a:p>
        </p:txBody>
      </p:sp>
      <p:pic>
        <p:nvPicPr>
          <p:cNvPr id="52" name="Picture 2" descr="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432" y="2680548"/>
            <a:ext cx="1829263" cy="47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858144" y="3217014"/>
            <a:ext cx="1322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Гражданин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650" y="2401463"/>
            <a:ext cx="953510" cy="1078418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2155816" y="3217014"/>
            <a:ext cx="2441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Сотрудник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организации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813" y="2488190"/>
            <a:ext cx="1069453" cy="1025006"/>
          </a:xfrm>
          <a:prstGeom prst="rect">
            <a:avLst/>
          </a:prstGeom>
        </p:spPr>
      </p:pic>
      <p:sp>
        <p:nvSpPr>
          <p:cNvPr id="58" name="Скругленный прямоугольник 57"/>
          <p:cNvSpPr/>
          <p:nvPr/>
        </p:nvSpPr>
        <p:spPr>
          <a:xfrm>
            <a:off x="146190" y="2444626"/>
            <a:ext cx="233417" cy="37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ru-RU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9" name="Picture 2" descr="Новые разработки: Считыватели универсальные (СУ-1)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9" t="14093" r="19699" b="20945"/>
          <a:stretch/>
        </p:blipFill>
        <p:spPr bwMode="auto">
          <a:xfrm rot="5400000">
            <a:off x="7895286" y="2209783"/>
            <a:ext cx="869352" cy="126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Стрелка вправо 59"/>
          <p:cNvSpPr/>
          <p:nvPr/>
        </p:nvSpPr>
        <p:spPr>
          <a:xfrm>
            <a:off x="2219464" y="2820162"/>
            <a:ext cx="499164" cy="31961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9140599" y="3602767"/>
            <a:ext cx="28601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ЕПЭУ представляет сведения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после правильного ввода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PIN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-кода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Двойная стрелка вверх/вниз 61"/>
          <p:cNvSpPr/>
          <p:nvPr/>
        </p:nvSpPr>
        <p:spPr>
          <a:xfrm rot="5400000">
            <a:off x="4293787" y="2600911"/>
            <a:ext cx="393711" cy="738445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Двойная стрелка вверх/вниз 62"/>
          <p:cNvSpPr/>
          <p:nvPr/>
        </p:nvSpPr>
        <p:spPr>
          <a:xfrm rot="5400000">
            <a:off x="9152352" y="2544079"/>
            <a:ext cx="393711" cy="738445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929865" y="3217014"/>
            <a:ext cx="2309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ЕПЭУ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 portal.gov.by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5" name="Прямая со стрелкой 64"/>
          <p:cNvCxnSpPr/>
          <p:nvPr/>
        </p:nvCxnSpPr>
        <p:spPr>
          <a:xfrm flipV="1">
            <a:off x="114104" y="4538037"/>
            <a:ext cx="11859305" cy="3834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6" name="Скругленный прямоугольник 65"/>
          <p:cNvSpPr/>
          <p:nvPr/>
        </p:nvSpPr>
        <p:spPr>
          <a:xfrm>
            <a:off x="137723" y="4647664"/>
            <a:ext cx="233417" cy="37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endParaRPr lang="ru-RU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7" name="Двойная стрелка вверх/вниз 66"/>
          <p:cNvSpPr/>
          <p:nvPr/>
        </p:nvSpPr>
        <p:spPr>
          <a:xfrm rot="5400000">
            <a:off x="7094921" y="4707581"/>
            <a:ext cx="393711" cy="738445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324660" y="5380516"/>
            <a:ext cx="2188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Считыватель </a:t>
            </a:r>
            <a:r>
              <a:rPr lang="en-US" dirty="0" smtClean="0"/>
              <a:t>ID</a:t>
            </a:r>
            <a:r>
              <a:rPr lang="ru-RU" dirty="0" smtClean="0"/>
              <a:t>-карт</a:t>
            </a:r>
            <a:endParaRPr lang="ru-RU" dirty="0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9706779" y="4603434"/>
            <a:ext cx="2222454" cy="925176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660788" y="4567760"/>
            <a:ext cx="1878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Единая система идентификации физических и юридических лиц</a:t>
            </a:r>
          </a:p>
        </p:txBody>
      </p:sp>
      <p:pic>
        <p:nvPicPr>
          <p:cNvPr id="71" name="Picture 44" descr="https://cdn.pixabay.com/photo/2019/10/24/08/23/lock-4573711_128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595" y="4624638"/>
            <a:ext cx="1293225" cy="95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846493" y="5380516"/>
            <a:ext cx="1322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Гражданин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999" y="4564965"/>
            <a:ext cx="953510" cy="1078418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2144165" y="5380516"/>
            <a:ext cx="2441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Сотрудник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организации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4162" y="4651692"/>
            <a:ext cx="1069453" cy="1025006"/>
          </a:xfrm>
          <a:prstGeom prst="rect">
            <a:avLst/>
          </a:prstGeom>
        </p:spPr>
      </p:pic>
      <p:pic>
        <p:nvPicPr>
          <p:cNvPr id="77" name="Picture 2" descr="Новые разработки: Считыватели универсальные (СУ-1)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9" t="14093" r="19699" b="20945"/>
          <a:stretch/>
        </p:blipFill>
        <p:spPr bwMode="auto">
          <a:xfrm rot="5400000">
            <a:off x="7883635" y="4373285"/>
            <a:ext cx="869352" cy="126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Стрелка вправо 77"/>
          <p:cNvSpPr/>
          <p:nvPr/>
        </p:nvSpPr>
        <p:spPr>
          <a:xfrm>
            <a:off x="2207813" y="4983664"/>
            <a:ext cx="499164" cy="31961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Двойная стрелка вверх/вниз 78"/>
          <p:cNvSpPr/>
          <p:nvPr/>
        </p:nvSpPr>
        <p:spPr>
          <a:xfrm rot="5400000">
            <a:off x="4282136" y="4764413"/>
            <a:ext cx="393711" cy="738445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Двойная стрелка вверх/вниз 79"/>
          <p:cNvSpPr/>
          <p:nvPr/>
        </p:nvSpPr>
        <p:spPr>
          <a:xfrm rot="5400000">
            <a:off x="9140701" y="4707581"/>
            <a:ext cx="393711" cy="738445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952082" y="5388983"/>
            <a:ext cx="2309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ИС организации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9148511" y="5781766"/>
            <a:ext cx="2824898" cy="8757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171170" y="5771912"/>
            <a:ext cx="2631413" cy="9636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TextBox 90"/>
          <p:cNvSpPr txBox="1"/>
          <p:nvPr/>
        </p:nvSpPr>
        <p:spPr>
          <a:xfrm>
            <a:off x="194560" y="5752643"/>
            <a:ext cx="2636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4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Данных отображенных на </a:t>
            </a:r>
            <a:r>
              <a:rPr lang="en-US" dirty="0"/>
              <a:t>ID-</a:t>
            </a:r>
            <a:r>
              <a:rPr lang="ru-RU" dirty="0"/>
              <a:t>карте недостаточно для работы и оказания услуг</a:t>
            </a: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6076915" y="5781766"/>
            <a:ext cx="3001944" cy="8757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2900266" y="5783185"/>
            <a:ext cx="3099777" cy="9235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928297" y="5752643"/>
            <a:ext cx="3043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4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Сотрудник </a:t>
            </a:r>
            <a:r>
              <a:rPr lang="ru-RU" dirty="0" smtClean="0"/>
              <a:t>входит </a:t>
            </a:r>
            <a:r>
              <a:rPr lang="ru-RU" dirty="0"/>
              <a:t>в ИС организации, </a:t>
            </a:r>
            <a:r>
              <a:rPr lang="ru-RU" dirty="0" smtClean="0"/>
              <a:t>запускает </a:t>
            </a:r>
            <a:r>
              <a:rPr lang="ru-RU" dirty="0"/>
              <a:t>в ИС функцию, запрашивающую сведения с </a:t>
            </a:r>
            <a:r>
              <a:rPr lang="ru-RU" dirty="0" smtClean="0"/>
              <a:t>ID-карты и с ОАИС</a:t>
            </a:r>
            <a:endParaRPr lang="ru-RU" dirty="0"/>
          </a:p>
        </p:txBody>
      </p:sp>
      <p:sp>
        <p:nvSpPr>
          <p:cNvPr id="95" name="TextBox 94"/>
          <p:cNvSpPr txBox="1"/>
          <p:nvPr/>
        </p:nvSpPr>
        <p:spPr>
          <a:xfrm>
            <a:off x="6146567" y="5752643"/>
            <a:ext cx="2901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4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Гражданин прикладывает </a:t>
            </a:r>
            <a:r>
              <a:rPr lang="en-US" dirty="0"/>
              <a:t>ID</a:t>
            </a:r>
            <a:r>
              <a:rPr lang="ru-RU" dirty="0"/>
              <a:t>-карту к считывателю и вводит </a:t>
            </a:r>
            <a:r>
              <a:rPr lang="en-US" dirty="0"/>
              <a:t>PIN</a:t>
            </a:r>
            <a:r>
              <a:rPr lang="ru-RU" dirty="0"/>
              <a:t>-код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9140599" y="5807043"/>
            <a:ext cx="28601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ИС получает необходимые сведения после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ввода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клиентом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PIN-кода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7" name="Прямая со стрелкой 96"/>
          <p:cNvCxnSpPr/>
          <p:nvPr/>
        </p:nvCxnSpPr>
        <p:spPr>
          <a:xfrm flipV="1">
            <a:off x="114104" y="6742313"/>
            <a:ext cx="11859305" cy="3834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8" name="Рисунок 9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323" y="4656131"/>
            <a:ext cx="790448" cy="790448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32" y="4254463"/>
            <a:ext cx="1405616" cy="1208830"/>
          </a:xfrm>
          <a:prstGeom prst="rect">
            <a:avLst/>
          </a:prstGeom>
        </p:spPr>
      </p:pic>
      <p:sp>
        <p:nvSpPr>
          <p:cNvPr id="83" name="Прямоугольник 82"/>
          <p:cNvSpPr/>
          <p:nvPr/>
        </p:nvSpPr>
        <p:spPr>
          <a:xfrm>
            <a:off x="0" y="-4656"/>
            <a:ext cx="12192000" cy="389467"/>
          </a:xfrm>
          <a:prstGeom prst="rect">
            <a:avLst/>
          </a:prstGeom>
          <a:solidFill>
            <a:srgbClr val="449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4" name="TextBox 47"/>
          <p:cNvSpPr txBox="1"/>
          <p:nvPr/>
        </p:nvSpPr>
        <p:spPr>
          <a:xfrm>
            <a:off x="379608" y="-7498"/>
            <a:ext cx="11541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0" i="0" u="none" strike="noStrike" baseline="0" dirty="0" smtClean="0">
                <a:solidFill>
                  <a:schemeClr val="bg1"/>
                </a:solidFill>
                <a:latin typeface="Arial" panose="020B0604020202020204" pitchFamily="34" charset="0"/>
              </a:rPr>
              <a:t>БЕЛОРУССКАЯ ИНТЕГРИРОВАННАЯ СЕРВИСНО-РАСЧЕТНАЯ СИСТЕМА </a:t>
            </a:r>
            <a:endParaRPr lang="ru-R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78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5066" y="819203"/>
            <a:ext cx="106849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Работы, которые необходимо совершить организациям для обеспечения готовности </a:t>
            </a:r>
            <a:b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 работе с биометрическими документами и БИСРС</a:t>
            </a:r>
          </a:p>
          <a:p>
            <a:pPr algn="just"/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19138" algn="just">
              <a:buFontTx/>
              <a:buChar char="-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анализ бизнес-процессов, в которых использовался (будет использоваться) паспорт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19138" algn="just">
              <a:buFontTx/>
              <a:buChar char="-"/>
            </a:pP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19138" algn="just">
              <a:buFontTx/>
              <a:buChar char="-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закупка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считывателей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marL="719138" algn="just">
              <a:buFontTx/>
              <a:buChar char="-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19138" algn="just">
              <a:buFontTx/>
              <a:buChar char="-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закупка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средств ЭЦП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marL="719138" algn="just">
              <a:buFontTx/>
              <a:buChar char="-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19138" algn="just">
              <a:buFontTx/>
              <a:buChar char="-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обеспечение рабочих мест с доступом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 сети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Интернет со скоростью 1 </a:t>
            </a:r>
            <a:r>
              <a:rPr lang="ru-RU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мб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/с;</a:t>
            </a:r>
          </a:p>
          <a:p>
            <a:pPr marL="719138" algn="just">
              <a:buFontTx/>
              <a:buChar char="-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19138" algn="just">
              <a:buFontTx/>
              <a:buChar char="-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интеграция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информационных систем с ОАИС, системой идентификации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marL="719138" algn="just"/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868" y="4358633"/>
            <a:ext cx="3378199" cy="22549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-4656"/>
            <a:ext cx="12192000" cy="389467"/>
          </a:xfrm>
          <a:prstGeom prst="rect">
            <a:avLst/>
          </a:prstGeom>
          <a:solidFill>
            <a:srgbClr val="449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47"/>
          <p:cNvSpPr txBox="1"/>
          <p:nvPr/>
        </p:nvSpPr>
        <p:spPr>
          <a:xfrm>
            <a:off x="379608" y="-7498"/>
            <a:ext cx="11541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0" i="0" u="none" strike="noStrike" baseline="0" dirty="0" smtClean="0">
                <a:solidFill>
                  <a:schemeClr val="bg1"/>
                </a:solidFill>
                <a:latin typeface="Arial" panose="020B0604020202020204" pitchFamily="34" charset="0"/>
              </a:rPr>
              <a:t>БЕЛОРУССКАЯ ИНТЕГРИРОВАННАЯ СЕРВИСНО-РАСЧЕТНАЯ СИСТЕМА </a:t>
            </a:r>
            <a:endParaRPr lang="ru-R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050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03980" y="2956856"/>
            <a:ext cx="7594352" cy="11449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Спасибо за внимание!</a:t>
            </a:r>
            <a:r>
              <a:rPr lang="ru-RU" sz="4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/>
            </a:r>
            <a:br>
              <a:rPr lang="ru-RU" sz="4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endParaRPr lang="ru-RU" sz="40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28133" y="5501718"/>
            <a:ext cx="11285757" cy="10100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Докладчик: заместитель начальника управления стратегического развития Министерства связи и информатизации </a:t>
            </a:r>
          </a:p>
          <a:p>
            <a:pPr marL="0" indent="0" algn="r">
              <a:buNone/>
            </a:pPr>
            <a:r>
              <a:rPr lang="ru-RU" sz="21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Василенко Александр Николаевич</a:t>
            </a:r>
            <a:endParaRPr lang="ru-RU" sz="21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782" y="390640"/>
            <a:ext cx="30003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8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423</Words>
  <Application>Microsoft Office PowerPoint</Application>
  <PresentationFormat>Широкоэкранный</PresentationFormat>
  <Paragraphs>86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Москалев</dc:creator>
  <cp:lastModifiedBy>Василенко Александр Николаевич</cp:lastModifiedBy>
  <cp:revision>98</cp:revision>
  <dcterms:created xsi:type="dcterms:W3CDTF">2020-08-27T12:42:16Z</dcterms:created>
  <dcterms:modified xsi:type="dcterms:W3CDTF">2020-09-08T14:12:51Z</dcterms:modified>
</cp:coreProperties>
</file>