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3" r:id="rId2"/>
    <p:sldId id="285" r:id="rId3"/>
    <p:sldId id="287" r:id="rId4"/>
    <p:sldId id="286" r:id="rId5"/>
    <p:sldId id="288" r:id="rId6"/>
    <p:sldId id="290" r:id="rId7"/>
    <p:sldId id="292" r:id="rId8"/>
    <p:sldId id="291" r:id="rId9"/>
    <p:sldId id="293" r:id="rId10"/>
    <p:sldId id="294" r:id="rId11"/>
    <p:sldId id="296" r:id="rId12"/>
    <p:sldId id="297" r:id="rId13"/>
    <p:sldId id="298" r:id="rId14"/>
    <p:sldId id="299" r:id="rId15"/>
    <p:sldId id="300" r:id="rId16"/>
    <p:sldId id="28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917" autoAdjust="0"/>
  </p:normalViewPr>
  <p:slideViewPr>
    <p:cSldViewPr>
      <p:cViewPr>
        <p:scale>
          <a:sx n="100" d="100"/>
          <a:sy n="100" d="100"/>
        </p:scale>
        <p:origin x="-300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E8111-D956-4396-B8E9-48978D6FC97E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8921E-D34C-4F14-A78A-D9E4404563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20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4A3E-D9C7-4186-AA13-E2CCD20E4D36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5E4E-2AC4-486B-89B1-865FA645A6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4A3E-D9C7-4186-AA13-E2CCD20E4D36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5E4E-2AC4-486B-89B1-865FA645A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4A3E-D9C7-4186-AA13-E2CCD20E4D36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5E4E-2AC4-486B-89B1-865FA645A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4A3E-D9C7-4186-AA13-E2CCD20E4D36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5E4E-2AC4-486B-89B1-865FA645A6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4A3E-D9C7-4186-AA13-E2CCD20E4D36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5E4E-2AC4-486B-89B1-865FA645A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4A3E-D9C7-4186-AA13-E2CCD20E4D36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5E4E-2AC4-486B-89B1-865FA645A6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4A3E-D9C7-4186-AA13-E2CCD20E4D36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5E4E-2AC4-486B-89B1-865FA645A6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4A3E-D9C7-4186-AA13-E2CCD20E4D36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5E4E-2AC4-486B-89B1-865FA645A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4A3E-D9C7-4186-AA13-E2CCD20E4D36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5E4E-2AC4-486B-89B1-865FA645A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4A3E-D9C7-4186-AA13-E2CCD20E4D36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5E4E-2AC4-486B-89B1-865FA645A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4A3E-D9C7-4186-AA13-E2CCD20E4D36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5E4E-2AC4-486B-89B1-865FA645A6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9064A3E-D9C7-4186-AA13-E2CCD20E4D36}" type="datetimeFigureOut">
              <a:rPr lang="ru-RU" smtClean="0"/>
              <a:pPr/>
              <a:t>18.04.2017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CA15E4E-2AC4-486B-89B1-865FA645A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2"/>
          <p:cNvSpPr txBox="1">
            <a:spLocks/>
          </p:cNvSpPr>
          <p:nvPr/>
        </p:nvSpPr>
        <p:spPr bwMode="auto">
          <a:xfrm>
            <a:off x="206471" y="1700808"/>
            <a:ext cx="8470900" cy="1836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Clr>
                <a:srgbClr val="D77C01"/>
              </a:buClr>
              <a:buSzPct val="130000"/>
              <a:buFont typeface="Georgia" pitchFamily="18" charset="0"/>
              <a:buNone/>
            </a:pPr>
            <a:r>
              <a:rPr lang="ru-RU" sz="3400" b="1" i="1" dirty="0">
                <a:latin typeface="Times New Roman" pitchFamily="18" charset="0"/>
                <a:cs typeface="Times New Roman" pitchFamily="18" charset="0"/>
              </a:rPr>
              <a:t>Нововведения в законодательстве об осуществлении административных 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процедур</a:t>
            </a:r>
            <a:endParaRPr lang="ru-RU" sz="3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572000" y="4221163"/>
            <a:ext cx="4321175" cy="15113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Пестунов Александр 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Николаевич</a:t>
            </a:r>
          </a:p>
          <a:p>
            <a:pPr algn="l">
              <a:spcBef>
                <a:spcPts val="0"/>
              </a:spcBef>
              <a:buClr>
                <a:schemeClr val="accent6">
                  <a:lumMod val="75000"/>
                </a:schemeClr>
              </a:buClr>
              <a:defRPr/>
            </a:pPr>
            <a:r>
              <a:rPr lang="ru-RU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начальника отдела </a:t>
            </a:r>
            <a:endParaRPr lang="ru-RU" sz="1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buClr>
                <a:schemeClr val="accent6">
                  <a:lumMod val="75000"/>
                </a:schemeClr>
              </a:buClr>
              <a:defRPr/>
            </a:pP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конституционного </a:t>
            </a:r>
            <a:r>
              <a:rPr lang="ru-RU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права управления конституционного и международного права Национального центра законодательства и правовых исследований Республики Беларусь</a:t>
            </a:r>
          </a:p>
        </p:txBody>
      </p:sp>
    </p:spTree>
    <p:extLst>
      <p:ext uri="{BB962C8B-B14F-4D97-AF65-F5344CB8AC3E}">
        <p14:creationId xmlns:p14="http://schemas.microsoft.com/office/powerpoint/2010/main" val="324058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187624" y="548680"/>
            <a:ext cx="72008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Варианты </a:t>
            </a:r>
            <a:r>
              <a:rPr lang="ru-RU" b="1" dirty="0"/>
              <a:t>идентификации заинтересованных лиц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91680" y="1772816"/>
            <a:ext cx="619268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3</a:t>
            </a:r>
            <a:r>
              <a:rPr lang="ru-RU" sz="1600" b="1" dirty="0"/>
              <a:t>. </a:t>
            </a:r>
            <a:r>
              <a:rPr lang="ru-RU" sz="1600" b="1" dirty="0" smtClean="0"/>
              <a:t>С </a:t>
            </a:r>
            <a:r>
              <a:rPr lang="ru-RU" sz="1600" b="1" dirty="0"/>
              <a:t>использованием личного ключа электронной цифровой </a:t>
            </a:r>
            <a:r>
              <a:rPr lang="ru-RU" sz="1600" b="1" dirty="0" smtClean="0"/>
              <a:t>подписи</a:t>
            </a:r>
            <a:endParaRPr lang="ru-RU" sz="1600" dirty="0"/>
          </a:p>
        </p:txBody>
      </p:sp>
      <p:pic>
        <p:nvPicPr>
          <p:cNvPr id="8194" name="Picture 2" descr="http://zhaba.ru/storage-10667/images-8409/d44a4268f8f087af190a42eb334008ae_384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128" y="2878833"/>
            <a:ext cx="4128458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2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83568" y="548680"/>
            <a:ext cx="79928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a typeface="Arial Unicode MS" pitchFamily="34" charset="-128"/>
                <a:cs typeface="Arial Unicode MS" pitchFamily="34" charset="-128"/>
              </a:rPr>
              <a:t>Особенности порядка осуществления </a:t>
            </a:r>
            <a:r>
              <a:rPr lang="ru-RU" b="1" dirty="0">
                <a:ea typeface="Arial Unicode MS" pitchFamily="34" charset="-128"/>
                <a:cs typeface="Arial Unicode MS" pitchFamily="34" charset="-128"/>
              </a:rPr>
              <a:t>административных процедур в электронной форме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2187" y="1470233"/>
            <a:ext cx="7964269" cy="8066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Порядок идентификации лица при подаче заявлений об осуществлении административных процедур в электронной форме.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11960" y="2636912"/>
            <a:ext cx="44526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Конкретный </a:t>
            </a:r>
            <a:r>
              <a:rPr lang="ru-RU" b="1" dirty="0"/>
              <a:t>способ доступа </a:t>
            </a:r>
            <a:r>
              <a:rPr lang="ru-RU" dirty="0"/>
              <a:t>к единому порталу электронных услуг для подачи заявления заинтересованного лица </a:t>
            </a:r>
            <a:r>
              <a:rPr lang="ru-RU" b="1" dirty="0"/>
              <a:t>в электронной форме </a:t>
            </a:r>
            <a:r>
              <a:rPr lang="ru-RU" dirty="0"/>
              <a:t>будет определяться Советом Министров Республики Беларусь в перечне административных процедур, подлежащих осуществлению в электронной форме через единый портал электронных услуг. </a:t>
            </a:r>
          </a:p>
        </p:txBody>
      </p:sp>
      <p:pic>
        <p:nvPicPr>
          <p:cNvPr id="10250" name="Picture 10" descr="http://media.istockphoto.com/photos/man-thinking-with-red-question-marks-picture-id51822137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33" y="2684636"/>
            <a:ext cx="3282827" cy="328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22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83568" y="548680"/>
            <a:ext cx="79928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a typeface="Arial Unicode MS" pitchFamily="34" charset="-128"/>
                <a:cs typeface="Arial Unicode MS" pitchFamily="34" charset="-128"/>
              </a:rPr>
              <a:t>Особенности порядка осуществления </a:t>
            </a:r>
            <a:r>
              <a:rPr lang="ru-RU" b="1" dirty="0">
                <a:ea typeface="Arial Unicode MS" pitchFamily="34" charset="-128"/>
                <a:cs typeface="Arial Unicode MS" pitchFamily="34" charset="-128"/>
              </a:rPr>
              <a:t>административных процедур в электронной форме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2187" y="1470233"/>
            <a:ext cx="7964269" cy="10946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Оформление в электронной форме заявления об осуществлении административной процедуры, а </a:t>
            </a:r>
            <a:r>
              <a:rPr lang="ru-RU" dirty="0" smtClean="0"/>
              <a:t>также </a:t>
            </a:r>
            <a:r>
              <a:rPr lang="ru-RU" dirty="0"/>
              <a:t>документов и (или) сведений, представляемых вместе с заявлением.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2802404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Особенности </a:t>
            </a:r>
            <a:r>
              <a:rPr lang="ru-RU" b="1" dirty="0"/>
              <a:t>оформления в электронной форме </a:t>
            </a:r>
            <a:r>
              <a:rPr lang="ru-RU" b="1" dirty="0" smtClean="0"/>
              <a:t>заявления: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документы </a:t>
            </a:r>
            <a:r>
              <a:rPr lang="ru-RU" dirty="0"/>
              <a:t>и (или) сведения, включенные в перечни документов и (или) сведений, представляемых заинтересованными лицами, подлежат представлению в электронной форме, соответствующей оригиналу представляемого </a:t>
            </a:r>
            <a:r>
              <a:rPr lang="ru-RU" dirty="0" smtClean="0"/>
              <a:t>документа. </a:t>
            </a:r>
            <a:r>
              <a:rPr lang="ru-RU" dirty="0"/>
              <a:t>При этом не требуется подписания электронной цифровой подписью документов и (или) сведений, прилагаемых к заявлению заинтересованного </a:t>
            </a:r>
            <a:r>
              <a:rPr lang="ru-RU" dirty="0" smtClean="0"/>
              <a:t>лица</a:t>
            </a:r>
            <a:r>
              <a:rPr lang="en-US" dirty="0" smtClean="0"/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Не требуется </a:t>
            </a:r>
            <a:r>
              <a:rPr lang="ru-RU" dirty="0" smtClean="0"/>
              <a:t>приложения </a:t>
            </a:r>
            <a:r>
              <a:rPr lang="ru-RU" dirty="0" smtClean="0"/>
              <a:t>о документа, удостоверяющего личность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48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83568" y="548680"/>
            <a:ext cx="79928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a typeface="Arial Unicode MS" pitchFamily="34" charset="-128"/>
                <a:cs typeface="Arial Unicode MS" pitchFamily="34" charset="-128"/>
              </a:rPr>
              <a:t>Особенности порядка осуществления </a:t>
            </a:r>
            <a:r>
              <a:rPr lang="ru-RU" b="1" dirty="0">
                <a:ea typeface="Arial Unicode MS" pitchFamily="34" charset="-128"/>
                <a:cs typeface="Arial Unicode MS" pitchFamily="34" charset="-128"/>
              </a:rPr>
              <a:t>административных процедур в электронной форме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2187" y="1470233"/>
            <a:ext cx="7964269" cy="10946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Оформление в электронной форме заявления об осуществлении административной процедуры, а </a:t>
            </a:r>
            <a:r>
              <a:rPr lang="ru-RU" dirty="0" smtClean="0"/>
              <a:t>также </a:t>
            </a:r>
            <a:r>
              <a:rPr lang="ru-RU" dirty="0"/>
              <a:t>документов и (или) сведений, представляемых вместе с заявлением.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2802404"/>
            <a:ext cx="78488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Особенности </a:t>
            </a:r>
            <a:r>
              <a:rPr lang="ru-RU" b="1" dirty="0"/>
              <a:t>оформления в электронной форме </a:t>
            </a:r>
            <a:r>
              <a:rPr lang="ru-RU" b="1" dirty="0" smtClean="0"/>
              <a:t>заявления:</a:t>
            </a:r>
            <a:endParaRPr lang="en-US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согласие заинтересованного лица на представление по запросу уполномоченного органа другими государственными органами, иными организациями документов и (или) сведений, необходимых для осуществления административной процедуры, содержащих информацию, касающуюся заинтересованного лица и относящуюся к коммерческой или иной охраняемой законом тайне, если заинтересованное лицо не представило такие документы и (или) сведения самостоятельно, указывается в подаваемом заявлении. </a:t>
            </a:r>
            <a:r>
              <a:rPr lang="ru-RU" dirty="0" smtClean="0"/>
              <a:t>Представления </a:t>
            </a:r>
            <a:r>
              <a:rPr lang="ru-RU" dirty="0"/>
              <a:t>(сканирования) отдельного документа не </a:t>
            </a:r>
            <a:r>
              <a:rPr lang="ru-RU" dirty="0" smtClean="0"/>
              <a:t>потребуется</a:t>
            </a:r>
            <a:r>
              <a:rPr lang="en-US" dirty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9307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83568" y="548680"/>
            <a:ext cx="79928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a typeface="Arial Unicode MS" pitchFamily="34" charset="-128"/>
                <a:cs typeface="Arial Unicode MS" pitchFamily="34" charset="-128"/>
              </a:rPr>
              <a:t>Особенности порядка осуществления </a:t>
            </a:r>
            <a:r>
              <a:rPr lang="ru-RU" b="1" dirty="0">
                <a:ea typeface="Arial Unicode MS" pitchFamily="34" charset="-128"/>
                <a:cs typeface="Arial Unicode MS" pitchFamily="34" charset="-128"/>
              </a:rPr>
              <a:t>административных процедур в электронной форме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2187" y="1470233"/>
            <a:ext cx="7964269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</a:t>
            </a:r>
            <a:r>
              <a:rPr lang="ru-RU" dirty="0" smtClean="0"/>
              <a:t>егламентация </a:t>
            </a:r>
            <a:r>
              <a:rPr lang="ru-RU" dirty="0"/>
              <a:t>механизма внесения платы за осуществление таких процедур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067944" y="2980834"/>
            <a:ext cx="45365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Основная сложность заключается в проверке уполномоченным органом факта поступления платы за осуществление административной процедуры. </a:t>
            </a:r>
            <a:endParaRPr lang="ru-RU" sz="1600" b="1" dirty="0" smtClean="0"/>
          </a:p>
          <a:p>
            <a:r>
              <a:rPr lang="ru-RU" sz="1600" b="1" dirty="0" smtClean="0"/>
              <a:t>Внесение </a:t>
            </a:r>
            <a:r>
              <a:rPr lang="ru-RU" sz="1600" b="1" dirty="0"/>
              <a:t>платы осуществляется с использованием автоматизированной информационной системы единого расчетного и информационного </a:t>
            </a:r>
            <a:r>
              <a:rPr lang="ru-RU" sz="1600" b="1" dirty="0" smtClean="0"/>
              <a:t>пространства.</a:t>
            </a:r>
          </a:p>
          <a:p>
            <a:r>
              <a:rPr lang="ru-RU" sz="1600" b="1" dirty="0"/>
              <a:t>Сведения о внесении такой платы </a:t>
            </a:r>
            <a:r>
              <a:rPr lang="ru-RU" sz="1600" b="1" dirty="0" smtClean="0"/>
              <a:t>должны </a:t>
            </a:r>
            <a:r>
              <a:rPr lang="ru-RU" sz="1600" b="1" dirty="0"/>
              <a:t>содержаться в подаваемом заявлении</a:t>
            </a:r>
            <a:r>
              <a:rPr lang="ru-RU" sz="1600" b="1" dirty="0" smtClean="0"/>
              <a:t>.</a:t>
            </a:r>
            <a:endParaRPr lang="ru-RU" sz="1600" b="1" dirty="0"/>
          </a:p>
        </p:txBody>
      </p:sp>
      <p:pic>
        <p:nvPicPr>
          <p:cNvPr id="1127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99" y="2669142"/>
            <a:ext cx="3264689" cy="3424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543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83568" y="548680"/>
            <a:ext cx="79928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a typeface="Arial Unicode MS" pitchFamily="34" charset="-128"/>
                <a:cs typeface="Arial Unicode MS" pitchFamily="34" charset="-128"/>
              </a:rPr>
              <a:t>Особенности порядка осуществления </a:t>
            </a:r>
            <a:r>
              <a:rPr lang="ru-RU" b="1" dirty="0">
                <a:ea typeface="Arial Unicode MS" pitchFamily="34" charset="-128"/>
                <a:cs typeface="Arial Unicode MS" pitchFamily="34" charset="-128"/>
              </a:rPr>
              <a:t>административных процедур в электронной форме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2187" y="1470232"/>
            <a:ext cx="7964269" cy="9506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Фактически устанавливается запрет на осуществление административных процедур в электронной форме через представителя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2657693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данный подход обусловлен </a:t>
            </a:r>
            <a:r>
              <a:rPr lang="ru-RU" b="1" dirty="0" smtClean="0"/>
              <a:t>сложностями </a:t>
            </a:r>
            <a:r>
              <a:rPr lang="ru-RU" b="1" dirty="0"/>
              <a:t>с технической реализацией функции </a:t>
            </a:r>
            <a:r>
              <a:rPr lang="ru-RU" b="1" dirty="0" smtClean="0"/>
              <a:t>представителя </a:t>
            </a:r>
            <a:r>
              <a:rPr lang="ru-RU" b="1" dirty="0"/>
              <a:t>в рамках ЕПЭУ</a:t>
            </a:r>
            <a:r>
              <a:rPr lang="ru-RU" dirty="0"/>
              <a:t>.</a:t>
            </a:r>
            <a:endParaRPr lang="ru-RU" b="1" dirty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429000"/>
            <a:ext cx="2857500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027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ru-RU" sz="2400" b="1" dirty="0" smtClean="0">
              <a:latin typeface="+mj-lt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2400" b="1" dirty="0">
              <a:latin typeface="+mj-lt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ru-RU" sz="3600" b="1" dirty="0" smtClean="0">
                <a:latin typeface="+mj-lt"/>
                <a:cs typeface="Times New Roman" pitchFamily="18" charset="0"/>
              </a:rPr>
              <a:t>Спасибо за внимание!</a:t>
            </a:r>
          </a:p>
          <a:p>
            <a:pPr marL="45720" indent="0" algn="ctr">
              <a:buNone/>
            </a:pPr>
            <a:endParaRPr lang="ru-RU" sz="3600" b="1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49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980728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Одной </a:t>
            </a:r>
            <a:r>
              <a:rPr lang="ru-RU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из основополагающих новелл, вносимых в законодательство об административных процедурах в ходе его комплексной ревизии, осуществленной с принятием  Закона Республики Беларусь от 9 января 2017 года «О внесении дополнений и изменений в Закон Республики Беларусь «Об основах административных процедур», стала </a:t>
            </a:r>
            <a:r>
              <a:rPr lang="ru-RU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регламентация порядка обращения за осуществлением административных процедур в электронном виде</a:t>
            </a:r>
            <a:r>
              <a:rPr lang="ru-RU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pic>
        <p:nvPicPr>
          <p:cNvPr id="1026" name="Picture 2" descr="http://yurist-company.ru/wp-content/uploads/2015/10/electro-signa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1046" y="3356992"/>
            <a:ext cx="4055169" cy="2753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02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55976" y="1988840"/>
            <a:ext cx="43924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Нормы </a:t>
            </a:r>
            <a:r>
              <a:rPr lang="ru-RU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Закона имеют весьма важное значение, переводя абстрактную возможность подать заявление об осуществлении административной процедуры в электронной форме в действенный механизм электронного взаимодействия органов власти и </a:t>
            </a:r>
            <a:r>
              <a:rPr lang="ru-RU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населения. 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Фактически они закладывают </a:t>
            </a:r>
            <a:r>
              <a:rPr lang="ru-RU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правовой фундамент для дальнейшей реализации идей Электронного правительства в нашей стране</a:t>
            </a:r>
            <a:endParaRPr lang="ru-RU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050" name="Picture 2" descr="http://dndz.tv/image_add/3d-chelovechek-61_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29" y="1486818"/>
            <a:ext cx="3888432" cy="363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3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83568" y="548680"/>
            <a:ext cx="79928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a typeface="Arial Unicode MS" pitchFamily="34" charset="-128"/>
                <a:cs typeface="Arial Unicode MS" pitchFamily="34" charset="-128"/>
              </a:rPr>
              <a:t>Особенности порядка осуществления </a:t>
            </a:r>
            <a:r>
              <a:rPr lang="ru-RU" b="1" dirty="0">
                <a:ea typeface="Arial Unicode MS" pitchFamily="34" charset="-128"/>
                <a:cs typeface="Arial Unicode MS" pitchFamily="34" charset="-128"/>
              </a:rPr>
              <a:t>административных процедур в электронной форме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2187" y="1470233"/>
            <a:ext cx="7964269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Единая точка доступа для подачи заявлений об осуществлении административных процедур, а также круг административных процедур, за осуществлением которых можно обратиться в электронной форме.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12187" y="3356992"/>
            <a:ext cx="522796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Ранее </a:t>
            </a:r>
            <a:r>
              <a:rPr lang="ru-RU" dirty="0"/>
              <a:t>Закон об административных процедурах (пункт 2 статьи 14) допускал возможность подачи заявлений об осуществлении административных процедур путем их направления на адрес электронной почты уполномоченного органа либо размещения на официальном сайте уполномоченного органа в глобальной компьютерной сети Интернет. </a:t>
            </a:r>
          </a:p>
        </p:txBody>
      </p:sp>
      <p:pic>
        <p:nvPicPr>
          <p:cNvPr id="3074" name="Picture 2" descr="Картинки по запросу презентация человечки компьюте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12976"/>
            <a:ext cx="3081573" cy="3081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81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83568" y="548680"/>
            <a:ext cx="79928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a typeface="Arial Unicode MS" pitchFamily="34" charset="-128"/>
                <a:cs typeface="Arial Unicode MS" pitchFamily="34" charset="-128"/>
              </a:rPr>
              <a:t>Особенности порядка осуществления </a:t>
            </a:r>
            <a:r>
              <a:rPr lang="ru-RU" b="1" dirty="0">
                <a:ea typeface="Arial Unicode MS" pitchFamily="34" charset="-128"/>
                <a:cs typeface="Arial Unicode MS" pitchFamily="34" charset="-128"/>
              </a:rPr>
              <a:t>административных процедур в электронной форме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2187" y="1470233"/>
            <a:ext cx="7964269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Единая точка доступа для подачи заявлений об осуществлении административных процедур, а также круг административных процедур, за осуществлением которых можно обратиться в электронной форме.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48491" y="3342445"/>
            <a:ext cx="522796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 этом подача </a:t>
            </a:r>
            <a:r>
              <a:rPr lang="ru-RU" dirty="0"/>
              <a:t>заявления об осуществлении административных процедур в электронной форме допускалась только в </a:t>
            </a:r>
            <a:r>
              <a:rPr lang="ru-RU" dirty="0" smtClean="0"/>
              <a:t>случаях, </a:t>
            </a:r>
            <a:r>
              <a:rPr lang="ru-RU" dirty="0"/>
              <a:t>предусмотренных законодательными актами и постановлениями Совета Министров Республики Беларусь, либо осуществлялась по решению уполномоченного органа, если не требовалось личного присутствия заинтересованного лица, что крайне </a:t>
            </a:r>
            <a:r>
              <a:rPr lang="ru-RU" b="1" dirty="0"/>
              <a:t>ограничивало</a:t>
            </a:r>
            <a:r>
              <a:rPr lang="ru-RU" dirty="0"/>
              <a:t> круг процедур, осуществляемых в электронной форме. </a:t>
            </a:r>
          </a:p>
        </p:txBody>
      </p:sp>
      <p:pic>
        <p:nvPicPr>
          <p:cNvPr id="4098" name="Picture 2" descr="Картинки по запросу презентация человечк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3429000"/>
            <a:ext cx="29523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62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83568" y="548680"/>
            <a:ext cx="79928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a typeface="Arial Unicode MS" pitchFamily="34" charset="-128"/>
                <a:cs typeface="Arial Unicode MS" pitchFamily="34" charset="-128"/>
              </a:rPr>
              <a:t>Особенности порядка осуществления </a:t>
            </a:r>
            <a:r>
              <a:rPr lang="ru-RU" b="1" dirty="0">
                <a:ea typeface="Arial Unicode MS" pitchFamily="34" charset="-128"/>
                <a:cs typeface="Arial Unicode MS" pitchFamily="34" charset="-128"/>
              </a:rPr>
              <a:t>административных процедур в электронной форме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2187" y="1470233"/>
            <a:ext cx="7964269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Единая точка доступа для подачи заявлений об осуществлении административных процедур, а также круг административных процедур, за осуществлением которых можно обратиться в электронной форме.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7566" y="3284984"/>
            <a:ext cx="280831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Необходимость </a:t>
            </a:r>
            <a:r>
              <a:rPr lang="ru-RU" sz="1600" dirty="0"/>
              <a:t>согласования срока вступления в силу требования о подаче таких заявлений через ЕПЭУ с объективно необходимым периодом времени на налаживание электронного взаимодействия между ЕПЭУ и информационными ресурсами </a:t>
            </a:r>
            <a:r>
              <a:rPr lang="ru-RU" sz="1600" dirty="0" smtClean="0"/>
              <a:t>организаций.</a:t>
            </a:r>
          </a:p>
        </p:txBody>
      </p:sp>
      <p:pic>
        <p:nvPicPr>
          <p:cNvPr id="5122" name="Picture 2" descr="Картинки по запросу презентация человечки  врем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878" y="3284984"/>
            <a:ext cx="2594274" cy="3120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012160" y="3284984"/>
            <a:ext cx="28083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Таким образом, на протяжении определенного переходного периода допускается сосуществование нескольких точек подачи заявлений об осуществлении административных процедур в электронной форме</a:t>
            </a:r>
          </a:p>
        </p:txBody>
      </p:sp>
    </p:spTree>
    <p:extLst>
      <p:ext uri="{BB962C8B-B14F-4D97-AF65-F5344CB8AC3E}">
        <p14:creationId xmlns:p14="http://schemas.microsoft.com/office/powerpoint/2010/main" val="198686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83568" y="548680"/>
            <a:ext cx="79928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a typeface="Arial Unicode MS" pitchFamily="34" charset="-128"/>
                <a:cs typeface="Arial Unicode MS" pitchFamily="34" charset="-128"/>
              </a:rPr>
              <a:t>Особенности порядка осуществления </a:t>
            </a:r>
            <a:r>
              <a:rPr lang="ru-RU" b="1" dirty="0">
                <a:ea typeface="Arial Unicode MS" pitchFamily="34" charset="-128"/>
                <a:cs typeface="Arial Unicode MS" pitchFamily="34" charset="-128"/>
              </a:rPr>
              <a:t>административных процедур в электронной форме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2187" y="1470233"/>
            <a:ext cx="7964269" cy="8066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Порядок идентификации лица при подаче заявлений об осуществлении административных процедур в электронной форме.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607569" y="2852936"/>
            <a:ext cx="41764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Варианты </a:t>
            </a:r>
            <a:r>
              <a:rPr lang="ru-RU" b="1" dirty="0"/>
              <a:t>идентификации заинтересованных лиц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4296304"/>
            <a:ext cx="194421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без использования уникального идентификатора или электронно-цифровой подписи</a:t>
            </a:r>
            <a:endParaRPr lang="ru-RU" sz="12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63888" y="4296304"/>
            <a:ext cx="223224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с использованием уникального идентификатора заинтересованного лица </a:t>
            </a:r>
            <a:endParaRPr lang="ru-RU" sz="12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88224" y="4296304"/>
            <a:ext cx="223224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с использованием личного ключа электронной цифровой подписи, сертификат соответствующего открытого ключа </a:t>
            </a:r>
            <a:endParaRPr lang="ru-RU" sz="1200" dirty="0"/>
          </a:p>
        </p:txBody>
      </p:sp>
      <p:cxnSp>
        <p:nvCxnSpPr>
          <p:cNvPr id="5" name="Прямая со стрелкой 4"/>
          <p:cNvCxnSpPr>
            <a:stCxn id="2" idx="2"/>
          </p:cNvCxnSpPr>
          <p:nvPr/>
        </p:nvCxnSpPr>
        <p:spPr>
          <a:xfrm flipH="1">
            <a:off x="2339752" y="3645024"/>
            <a:ext cx="2356049" cy="72008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2" idx="2"/>
            <a:endCxn id="9" idx="0"/>
          </p:cNvCxnSpPr>
          <p:nvPr/>
        </p:nvCxnSpPr>
        <p:spPr>
          <a:xfrm flipH="1">
            <a:off x="4680012" y="3645024"/>
            <a:ext cx="15789" cy="65128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2"/>
          </p:cNvCxnSpPr>
          <p:nvPr/>
        </p:nvCxnSpPr>
        <p:spPr>
          <a:xfrm>
            <a:off x="4695801" y="3645024"/>
            <a:ext cx="1892423" cy="72008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6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187624" y="548680"/>
            <a:ext cx="72008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Варианты </a:t>
            </a:r>
            <a:r>
              <a:rPr lang="ru-RU" b="1" dirty="0"/>
              <a:t>идентификации заинтересованных лиц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91680" y="1772816"/>
            <a:ext cx="61926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1. Без </a:t>
            </a:r>
            <a:r>
              <a:rPr lang="ru-RU" sz="1600" b="1" dirty="0"/>
              <a:t>использования уникального идентификатора или электронно-цифровой подписи</a:t>
            </a:r>
            <a:endParaRPr lang="ru-RU" sz="1600" dirty="0"/>
          </a:p>
        </p:txBody>
      </p:sp>
      <p:pic>
        <p:nvPicPr>
          <p:cNvPr id="6146" name="Picture 2" descr="Картинки по запросу презентация человечки  без ничег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259586"/>
            <a:ext cx="2520280" cy="3232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47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187624" y="548680"/>
            <a:ext cx="720080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Варианты </a:t>
            </a:r>
            <a:r>
              <a:rPr lang="ru-RU" b="1" dirty="0"/>
              <a:t>идентификации заинтересованных лиц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91680" y="1772816"/>
            <a:ext cx="61926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2</a:t>
            </a:r>
            <a:r>
              <a:rPr lang="ru-RU" sz="1600" b="1" dirty="0"/>
              <a:t>. </a:t>
            </a:r>
            <a:r>
              <a:rPr lang="ru-RU" sz="1600" b="1" dirty="0" smtClean="0"/>
              <a:t>С </a:t>
            </a:r>
            <a:r>
              <a:rPr lang="ru-RU" sz="1600" b="1" dirty="0"/>
              <a:t>использованием уникального идентификатора заинтересованного лица </a:t>
            </a:r>
            <a:endParaRPr lang="ru-RU" sz="1600" dirty="0"/>
          </a:p>
        </p:txBody>
      </p:sp>
      <p:sp>
        <p:nvSpPr>
          <p:cNvPr id="4" name="AutoShape 6" descr="data:image/jpeg;base64,/9j/4AAQSkZJRgABAQAAAQABAAD/2wCEAAkGBxAQEA8QDw8PDxAQDw8PDw8PDQ8NDxAPFREWFxURFRUYHSggGBolHRYVITEhJSktLi4uFx8zODMtNygtLi0BCgoKDQ0OGxAQFzcfHyUtLS0yLi02MTgrLS0tLSstLTc3MCstKysrNisrNSs1Ky0rLS0tLS01KzU1LTcrLS0tLf/AABEIASAArwMBIgACEQEDEQH/xAAcAAABBQEBAQAAAAAAAAAAAAAAAgMEBQYBBwj/xABBEAABAwICBgcDDAECBwAAAAABAAIDBBESIQUGEzFBUSJhcYGRocEyUrEHFCMzQoKSorLR4fByJGIIFUNTwsPx/8QAGQEBAQEBAQEAAAAAAAAAAAAAAAECBAUD/8QAIBEBAQACAgIDAQEAAAAAAAAAAAECAxEhBDEUIkESE//aAAwDAQACEQMRAD8A9wQhCAQhCAQhCAQhCAQhCAQslrDrzBQ1TaeaOU3ja8vjDXhrSTmRe/A5DktDorSkFVGJaeVsrDxadx5Ebweordwykls6rMzxt4l7TEIQsNBCEIBCEIBCEIBCEIBCEIBCEIBCEIBCEIBCE3UOs09eQ7Tkg+f9cdKNn0jWyF7ejIYWAkXwx9Dd2hx71G0dp2bR7456Z1ja8jL9CZl/ZcO42PBe4ae1XpK5mGeMbS1mzsAbMz73EdRuF4fr1q5No+bC9okZK4NhfEMEc5OWzLfsydXeCQvW1+Ths1f52ep6ebn4+WGz+5f17jqvrLDXxRyRmznsa8NOV2kbx6jh5m8Xk+i9BzaPrqWhDy5jWxOjkb0S9o6NyOGYNx+69Xacv7uXkvSdQhCAQhCAQhCAQhCAQhCAQhCAQhCAQhCAUeoNyxvXf09fJSFFBvI48Gi3h/JUoeLt55BYrW2oxOpY8DZS+tpCxjhcY2ztId3b+4rWVMloyeaxkDhLpSMv+rooJquQ8A7Dgbfue4/cUip9N9Ppmpk3tpYY6dp4YiMR85D4LYALI/J1E50ElS8WfVTyTu7CSbfm8lr1pAhCEAhCEAhCEAhCEAhCEAhCEAhCEAhCEEDT1eKalqJz/wBKJ7x1uA6I8bLxPQevNfTZumdUsc7pRVDi6/PC/wBpp8R1L0T5WJ5HUkdJAx8stVM1uzjaXvMcfScbDhfACd2ayGi/kvrpQwzyQ0rbXwm9RLfra0hv5l6XizTjqt28duDyLtuyTX+NrT6yw1kOOEkFgAlidYSROPPmORGRWahmIoNJ1P262oZQQnnG3out3um/CrSh+S5kUglFfUh9iDgjiY1zDvYQQbjv5cVcP1NGyoIGTfRUcr5XtfHd073EkuJBAabuedx3rh2TCZfS8x2a7ncfvO11oKkEMEUYFsEbG267XPmfJWCTGLAX38e05lKXzbCEIQCEIQCEIQCEIQCEIQCEIQCEIQCS99u1Ejw0EngojJLm53lBKbz480tMNclB6B1CbD0F6BRKQJOaQ5ybc5BMQo9LLfoneN3YpCAQhCAQhCAQhCAQhCAQhCAQhCCv0nNm1v3j8B6piORR9Jy/TOHINHlf1TbJEFkyVOCRVwkS2zIJ+0STIoe0QZEEkypDpExtElz0DrZ8Lmnkc+w5FXCzE8uRWjp3XYw82tPiEDiEIQCEIQCEIQCEIQCEIQCEJMjw0EncBdBmNOuw1Ds97WHyt6JhkyhaZmIlxOObycr99k1HOgtxKlCVVjZ04JkFiJV3aqv265t0FgZU0+ZQjOmn1CB+omyPYtnTswsY3k1o8AsPo1m2nij3jFjd/g3M38h3reIBCEIBCEIBCEIBCEIBCEIBQq6b7I7T6BPVs2zjc/kMu0mw8yqZslxnvOZKCNpCJjgcQFiDc8fFZPalri0ncd/Mc1p9JPyssvXQ3z48CgebUJ0Tqj25BsU62pQXHzhBqOtVPzlJNSgtHVCZkqbcVWvqleau0F3tlmaDhIcyJ24kbnP9B/8AEGq1R0YYozLILSSgWB3sj4DqJ3nu5LQJqnmDxcd44gp1AIQhAIQhAIQhAIQhAIQhBF0pCXwyNbm4tu0c3DMDxCxcOm47ZuAtkQciCN4I5rfLP62Np6alrKvYQ7VsLnCQwsLzLbCwk2uTchWS28RLeJyydfrFTgnHNE23vSNHxKqa3Waiawv+cxOAvkx4kceoBtyV5jDRNYzcLuOZtmbcVyvYAGt5Nv3n+hdt8K4zuuSeXLeo3XydynS2lyXx2pKSnlk2bsw97/o27QbibOcQOGFNtD2vfGTnHI+M333Y4t9Fpf8Ah90YGUlXVkdKpqNm03v9FCLDs6T5PAKo07Fs9IVjN3+okd+M4/8AyXFlxz0656MmKTgQfEIbTSnkO+6sacCykgBRTejaMMOI9J/M8OxaSgBVRSZlXtKLBBbUcxabjvHMK7Y4EAjcRcLPRvVpoucFpbfME2HUc/3QT0IQgEIQgEIQgEIQgELl11ALLa/6KlrYI6SJ7Y2ySB88rgXYY2ZgBo9ol2HLLcVqAqmolxPfY3wnD4AXHjdaxyuN/qM5YzKcV5fV/JhLls6xhwj2X07m37w828FkNZNT6+EvOybOM7GB+Igf4mx8Lr3mQqrqowV9vlbb7vL5/H1z1Hn2pjZKWKLYPMUrGND7Cwc/e5sjPtC5O/nlZO60Vm2qtuG4HSRx7VvBsrRhdY8RZrSO1X1fRAOxNyO424qk01Bud3Fc77OUk+SkvlyVXSlSXyZILTV4udjJ3B1h4BaKOSyqtDwYI2jjvPaVPcUEn5xZPaPqukTfl4qmnlyUiiNgg3FFPtGX4g2Pan1TauSXEo5Fp8Qf2VxdB1CEIBCEIOBF1xBQdXMS4SuIFXWSrawQyPdhDYnyk4hkA9x3ntOd+taeokwtceIBt27h5ql0rRNfC2Mi+K57eAUtWQ26oBFwVGc5Zasr3UUuxlJEQwhspOTTYdFx4crq2hr2kb0l5Sn6poKo9KQYmOCt5JgeKhSZmyoyUVNMT0WE9eQVpQ6NkuHSWAG5ozz61oGU7QAnRh3ICnbYBJlelucAFBqprBBwHE7qHxVjAFWUpVnEUGg1bOco6oz+pXl1nNBy2kt7zS3v3j4ea0IKBd0XSQi6BV11JRdAkOXCUkLpQdJSbrhK4SgarDfC33neQ/myHtBfnuaPIBcbnLfgxvnv9QkSOtG93PLxWa1Hnuv8e0jkAaHPkOFrTxe45DxIC1keqFG2GGERlhhhjhEkTjG84GBuI8HHLeQVRiPb6QpWHNsbjUPHVGLt/NgW3xKxKwumtDOpnARz7QEYsMjcLgL2HSbkdx4Dcqtk7mm7mg9jlfazTH5w8cmxgfgB9SqKTNVHZdLn3PzKBPph3BhJJAAbmSSbAAcSlTssrvUPRIkldVPF2wuwQg7jMRcv+6CLdbupBH0pRVtKwSSxh0eEF7o34xETva/LK3Pd1qtbUl+ZK9YxLD6z6s7LFUUrfo98sDR9XzfGPd5t4cMsgFdTvVlC9UdLNeytad6C2pZC0gjeCCO0LWskBAI3EAjsKxkLloNGVX0YbvLSQM+G/wDdBa4l1RmzHknGyXQPAoSLougLpBK6SkEoFLl0m6bmdZrj1WHacvVAQO6Dne+7yUfSz8MbW9Rd/fNSi2wYwcgfFUes9XhD88gLDuFv3WWkLVGPHNV1B4FlOz9b/wD1rT4lS6swbOkhv7UgM7uBvIcQv1hpaO5WLnrTLL60/Xk82MPlb0VE4q91jzl7GNHxPqqR7EEWd2S32qrAyjpwOLXPPa57j/exYKZq2erFTemjbfOMuYR94keRCDQY0bRRNqjaIMlrXocQO+cwi0T3ASsG6J5OTm/7ScrcCRzyr6Sput3KWva5jwHMcC1zTmHNO8FYzSWrcsRLqa80d7hmICZg5Z+2OsZ9XFBPp5QrSkqQ3NYg6RdEbSNfG73ZGOjPgVIZpnrQb1leCnDObXCydBXYrWKvGvOH4dqDQU8hLGk7y1pPgnlHiyAHIAeAsnQUHLrhXLrhQF01LmWN959+4D+fJKcUQ/WE+4zzOfqFKHMfTc7gwE+AWL1hBmkipwfrpGtdbeGX6Z7m4j3LV1D8MTjxc63cMystoz6Srll4Qswt/wA35fpDvxKRa0T5B2DgOQ5KJU1RbuF+1M1VRa3WbeRUeWYFaRCqZw89IWPNQZYeSm1DQVGJtkgr5I1N0LUGOQDg/okeY81Fqqho458hmUmiDi4OItbcPVBr2zrpnVZFIU7iQTDOkuqFEdImZZCgVpervC9t74+jb4+V1mqfRYcfq/AkBT6yo6Tb7s/HJTqSsaLbkE7RGjGsA6IBVlLYOYOvF4fzZV40q0DeAuU0xkdi4bh2INBDLdSmuVdTjcprSgcJSXFBSCUHN/eiN3Qkd77yB2D+hJLrXPIE94GSca2wiZ1An4nyUqxXaenwMt7jM/8AI5n0VXq9Bhp2vPtTOdMex2TPyhp701rLKZnMiabGeQMy3taTm7ubc9yuyALACwAAaBuAGQHgkKp9KROLTh37x2qhdpFzMpGOHWASFrpWXUSWjB4KozL9J39ljz923xTdppP9g5DM+K0fzBvJKFIOSCiptGgZ8fNWEVPZTxBZKESCO1iWAnxElCJBGwJLoVO2aUIkFJVaNDxYhQP+RO4PcPvFa0QpxsCDN0egrG7iT2klaGlpA2wCksiTrWIBjE+1q41qdCDhSXJRTbkDcouLe85rfE3+AKVUyW2ruQwN7XZfAFcHtM6sbz91oA/Uq3TVVs4bk29qQ/pb8HeKzfaqzRTNrVyy/ZgbgZy2j+I6w0H8avCFB0DTGOnZiFnyXmk54n5gHsbhHcp5K0hohJwJ5cIQMFi5s1IsuBqBgsXcGSfwruFBHaxKDE+GruFA1s0trE4GpQagRgS2tSw1LDUDYanAF0BOAIOAJQCAEuyBlybKccmnIM1rBpeaCpaIrOGwaHxO3Pc+QgWO9p6P8KPNpCOvliijvhxjbsPtRsjAxNd1HIAjI4woOsE/+qnf/wBqwHbHG0N/O9TtRdHtjp/nBaNrVEyYrDEIMhEy++xAx25vUVpjnmk2QCuqo4u2XQF0BAkBdDUsNSsKBGFdDUsBdwoEYV0NTmFKwoGsKUAnA1dwoEWSrJVl0hAkBLAXQF0IALqAu2QMvCjyKa5iakhJ3IPMK+nNVXzUzSWtkqJBM5ps5kERvM7O4u4uY0ZbyFu2NAAAAAAAaBuAAsAO4KHo7QGwlqJcTpHzyOcXOa0YIy9zxGLb83G549HkrRkKnHAQ1qcDE6I0rAqGcCUGp0MXcKBvClNanA1dwoG7LuFLwroagQAupQC7ZAkLtl2yVZAmy7ZKAXQ1Byy7ZFl1AAIsuoC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30" name="Picture 1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996952"/>
            <a:ext cx="283845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2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745</TotalTime>
  <Words>769</Words>
  <Application>Microsoft Office PowerPoint</Application>
  <PresentationFormat>Экран (4:3)</PresentationFormat>
  <Paragraphs>51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Диско</dc:creator>
  <cp:lastModifiedBy>Пестунов</cp:lastModifiedBy>
  <cp:revision>26</cp:revision>
  <dcterms:created xsi:type="dcterms:W3CDTF">2016-11-24T08:23:14Z</dcterms:created>
  <dcterms:modified xsi:type="dcterms:W3CDTF">2017-04-18T12:52:54Z</dcterms:modified>
</cp:coreProperties>
</file>